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26"/>
  </p:notesMasterIdLst>
  <p:sldIdLst>
    <p:sldId id="256" r:id="rId3"/>
    <p:sldId id="257" r:id="rId4"/>
    <p:sldId id="294" r:id="rId5"/>
    <p:sldId id="300" r:id="rId6"/>
    <p:sldId id="264" r:id="rId7"/>
    <p:sldId id="296" r:id="rId8"/>
    <p:sldId id="281" r:id="rId9"/>
    <p:sldId id="285" r:id="rId10"/>
    <p:sldId id="301" r:id="rId11"/>
    <p:sldId id="307" r:id="rId12"/>
    <p:sldId id="277" r:id="rId13"/>
    <p:sldId id="308" r:id="rId14"/>
    <p:sldId id="298" r:id="rId15"/>
    <p:sldId id="282" r:id="rId16"/>
    <p:sldId id="310" r:id="rId17"/>
    <p:sldId id="311" r:id="rId18"/>
    <p:sldId id="280" r:id="rId19"/>
    <p:sldId id="274" r:id="rId20"/>
    <p:sldId id="287" r:id="rId21"/>
    <p:sldId id="272" r:id="rId22"/>
    <p:sldId id="292" r:id="rId23"/>
    <p:sldId id="293" r:id="rId24"/>
    <p:sldId id="275" r:id="rId25"/>
  </p:sldIdLst>
  <p:sldSz cx="9144000" cy="6858000" type="screen4x3"/>
  <p:notesSz cx="67183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9846" autoAdjust="0"/>
  </p:normalViewPr>
  <p:slideViewPr>
    <p:cSldViewPr snapToGrid="0">
      <p:cViewPr>
        <p:scale>
          <a:sx n="126" d="100"/>
          <a:sy n="126" d="100"/>
        </p:scale>
        <p:origin x="-72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B3858-7ABD-4823-A4D1-ACD6EF7031DD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1233488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27CBB-CE70-436E-8FA3-8FC64318F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40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27CBB-CE70-436E-8FA3-8FC64318FE8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07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4883-EFFD-4D35-A8AD-85202A04A93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07C2-E72A-483E-849E-49B711913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55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4883-EFFD-4D35-A8AD-85202A04A93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07C2-E72A-483E-849E-49B711913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23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4883-EFFD-4D35-A8AD-85202A04A93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07C2-E72A-483E-849E-49B711913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66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3F41FEAA-395E-4EDF-AEBB-91F942A6FDFD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AA-80BF-4447-A3D3-51819851B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96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AF43-5018-47E2-AD15-DF00559DD206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DE95-0DB3-452B-AC1E-87CDB7915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69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1A117-FE00-4BD0-8801-CC08B1DF6E5D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B7DA-472A-42BD-B202-1A56B38A3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51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BB0D-47B2-4C0C-9D09-714DF652A542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ED68-3621-45DB-BE9D-5E9CE417B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48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849C-0AE3-4B14-B9ED-952555D57868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CE3B-81E8-426A-A2A0-FAEB92643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61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12F1-3AA8-46D0-8D5C-906A5951C922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89638-108B-4A68-BED8-2849D5BCB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998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8A95-84BC-4CB8-9A8D-FDBBDC57668A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949B-887E-484B-B9E7-E2E7E4891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4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8112-4520-4508-949D-D9F810657E4D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EB2E5-F986-42CC-87FE-C56A2B391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4883-EFFD-4D35-A8AD-85202A04A93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07C2-E72A-483E-849E-49B711913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060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B278-9D82-460F-9D57-2A511B371560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A392-2151-4E59-B91C-459F28447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490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BCAD-4C55-4EEA-9328-8C83270E1276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01972-D000-4B87-B34E-5FB76A201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976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018A-A95F-40CE-95E9-C3BEA3DB8246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77AE-B323-4A2D-9488-105D2C8CD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36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4883-EFFD-4D35-A8AD-85202A04A93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07C2-E72A-483E-849E-49B711913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2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4883-EFFD-4D35-A8AD-85202A04A93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07C2-E72A-483E-849E-49B711913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11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4883-EFFD-4D35-A8AD-85202A04A93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07C2-E72A-483E-849E-49B711913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08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4883-EFFD-4D35-A8AD-85202A04A93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07C2-E72A-483E-849E-49B711913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46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4883-EFFD-4D35-A8AD-85202A04A93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07C2-E72A-483E-849E-49B711913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32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4883-EFFD-4D35-A8AD-85202A04A93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07C2-E72A-483E-849E-49B711913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4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4883-EFFD-4D35-A8AD-85202A04A93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07C2-E72A-483E-849E-49B711913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47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BAC5E3"/>
            </a:gs>
            <a:gs pos="50000">
              <a:srgbClr val="B7C3E2"/>
            </a:gs>
            <a:gs pos="12000">
              <a:schemeClr val="bg2">
                <a:tint val="40000"/>
                <a:satMod val="350000"/>
              </a:schemeClr>
            </a:gs>
            <a:gs pos="72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4883-EFFD-4D35-A8AD-85202A04A93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07C2-E72A-483E-849E-49B711913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847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8A04793-1233-4222-8C38-F22C68780620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E68973A-B6D2-42D7-99C5-381EFD292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5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94747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21409" y="1342417"/>
            <a:ext cx="7586421" cy="3394953"/>
          </a:xfrm>
          <a:prstGeom prst="ellipse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integro_1_eng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926460" y="4391357"/>
            <a:ext cx="4101303" cy="24666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106" y="1994170"/>
            <a:ext cx="8222547" cy="308218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«Оперативный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учет и мониторинг состояния фонда недр и недропользования на основе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ФГИС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»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0613" y="5474131"/>
            <a:ext cx="3323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А.В. </a:t>
            </a:r>
            <a:r>
              <a:rPr lang="ru-RU" sz="2400" dirty="0" err="1" smtClean="0"/>
              <a:t>Колядин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О.В. </a:t>
            </a:r>
            <a:r>
              <a:rPr lang="ru-RU" sz="2400" dirty="0" err="1" smtClean="0"/>
              <a:t>Митракова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2943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936" y="1125997"/>
            <a:ext cx="8429684" cy="524248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454"/>
            <a:ext cx="8060267" cy="40281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Arial Black" pitchFamily="34" charset="0"/>
              </a:rPr>
              <a:t>ФГИС АСЛН. Сбор </a:t>
            </a:r>
            <a:r>
              <a:rPr lang="ru-RU" sz="2000" dirty="0" err="1" smtClean="0">
                <a:solidFill>
                  <a:schemeClr val="bg2"/>
                </a:solidFill>
                <a:latin typeface="Arial Black" pitchFamily="34" charset="0"/>
              </a:rPr>
              <a:t>статотчетности</a:t>
            </a:r>
            <a:r>
              <a:rPr lang="ru-RU" sz="2000" dirty="0" smtClean="0">
                <a:solidFill>
                  <a:schemeClr val="bg2"/>
                </a:solidFill>
                <a:latin typeface="Arial Black" pitchFamily="34" charset="0"/>
              </a:rPr>
              <a:t> 2-ЛС</a:t>
            </a:r>
            <a:endParaRPr lang="ru-RU" sz="20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5024"/>
            <a:ext cx="8229600" cy="17406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367823"/>
            <a:ext cx="8497874" cy="148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676" y="1518962"/>
            <a:ext cx="7897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Проблемы сбора </a:t>
            </a:r>
            <a:r>
              <a:rPr lang="ru-RU" sz="1600" b="1" dirty="0" err="1" smtClean="0">
                <a:solidFill>
                  <a:schemeClr val="bg1"/>
                </a:solidFill>
                <a:latin typeface="+mj-lt"/>
              </a:rPr>
              <a:t>статотчетности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по ОПИ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50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Отсутствие </a:t>
            </a:r>
            <a:r>
              <a:rPr lang="ru-RU" dirty="0">
                <a:solidFill>
                  <a:schemeClr val="bg1"/>
                </a:solidFill>
              </a:rPr>
              <a:t>лицензий, выданных на участки недр местного значения, в ФБУ </a:t>
            </a:r>
            <a:r>
              <a:rPr lang="ru-RU" dirty="0" smtClean="0">
                <a:solidFill>
                  <a:schemeClr val="bg1"/>
                </a:solidFill>
              </a:rPr>
              <a:t>ТФГИ, не определена ответственность за ведение лицензий ОПИ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Недропользователи</a:t>
            </a:r>
            <a:r>
              <a:rPr lang="ru-RU" dirty="0" smtClean="0">
                <a:solidFill>
                  <a:schemeClr val="bg1"/>
                </a:solidFill>
              </a:rPr>
              <a:t> не уведомляются о необходимости подачи формы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Отсутствие поступлений форм </a:t>
            </a:r>
            <a:r>
              <a:rPr lang="ru-RU" dirty="0" smtClean="0">
                <a:solidFill>
                  <a:schemeClr val="bg1"/>
                </a:solidFill>
              </a:rPr>
              <a:t>в ТФГИ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674" y="3582030"/>
            <a:ext cx="751168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bg1"/>
                </a:solidFill>
                <a:latin typeface="+mj-lt"/>
              </a:rPr>
              <a:t>2-ЛС по ОПИ не поступили  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  <a:p>
            <a:endParaRPr lang="ru-RU" sz="5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СЗФО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   Новгородская область, </a:t>
            </a:r>
            <a:r>
              <a:rPr lang="ru-RU" dirty="0">
                <a:solidFill>
                  <a:schemeClr val="bg1"/>
                </a:solidFill>
              </a:rPr>
              <a:t>Псковская </a:t>
            </a:r>
            <a:r>
              <a:rPr lang="ru-RU" dirty="0" smtClean="0">
                <a:solidFill>
                  <a:schemeClr val="bg1"/>
                </a:solidFill>
              </a:rPr>
              <a:t>область, </a:t>
            </a:r>
            <a:r>
              <a:rPr lang="ru-RU" dirty="0">
                <a:solidFill>
                  <a:schemeClr val="bg1"/>
                </a:solidFill>
              </a:rPr>
              <a:t>Вологодская </a:t>
            </a:r>
            <a:r>
              <a:rPr lang="ru-RU" dirty="0" smtClean="0">
                <a:solidFill>
                  <a:schemeClr val="bg1"/>
                </a:solidFill>
              </a:rPr>
              <a:t>область </a:t>
            </a:r>
            <a:endParaRPr lang="ru-RU" dirty="0">
              <a:solidFill>
                <a:schemeClr val="bg1"/>
              </a:solidFill>
            </a:endParaRP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ЮФО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   Ростовская область, </a:t>
            </a:r>
            <a:r>
              <a:rPr lang="ru-RU" dirty="0">
                <a:solidFill>
                  <a:schemeClr val="bg1"/>
                </a:solidFill>
              </a:rPr>
              <a:t>Краснодарский </a:t>
            </a:r>
            <a:r>
              <a:rPr lang="ru-RU" dirty="0" smtClean="0">
                <a:solidFill>
                  <a:schemeClr val="bg1"/>
                </a:solidFill>
              </a:rPr>
              <a:t>край </a:t>
            </a:r>
            <a:endParaRPr lang="ru-RU" dirty="0">
              <a:solidFill>
                <a:schemeClr val="bg1"/>
              </a:solidFill>
            </a:endParaRP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СКФО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  Чеченская </a:t>
            </a:r>
            <a:r>
              <a:rPr lang="ru-RU" dirty="0">
                <a:solidFill>
                  <a:schemeClr val="bg1"/>
                </a:solidFill>
              </a:rPr>
              <a:t>Республика, РСО-Алания, Кабардино-Балкарская </a:t>
            </a:r>
            <a:r>
              <a:rPr lang="ru-RU" dirty="0" smtClean="0">
                <a:solidFill>
                  <a:schemeClr val="bg1"/>
                </a:solidFill>
              </a:rPr>
              <a:t>	Республика</a:t>
            </a:r>
            <a:endParaRPr lang="ru-RU" dirty="0">
              <a:solidFill>
                <a:schemeClr val="bg1"/>
              </a:solidFill>
            </a:endParaRP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ПФО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    Пензенская область, Республика </a:t>
            </a:r>
            <a:r>
              <a:rPr lang="ru-RU" dirty="0">
                <a:solidFill>
                  <a:schemeClr val="bg1"/>
                </a:solidFill>
              </a:rPr>
              <a:t>Мордовия, </a:t>
            </a:r>
            <a:r>
              <a:rPr lang="ru-RU" dirty="0" smtClean="0">
                <a:solidFill>
                  <a:schemeClr val="bg1"/>
                </a:solidFill>
              </a:rPr>
              <a:t>Республика Марий-	Эл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Саратовская область, </a:t>
            </a:r>
            <a:r>
              <a:rPr lang="ru-RU" dirty="0">
                <a:solidFill>
                  <a:schemeClr val="bg1"/>
                </a:solidFill>
              </a:rPr>
              <a:t>Ульяновская </a:t>
            </a:r>
            <a:r>
              <a:rPr lang="ru-RU" dirty="0" smtClean="0">
                <a:solidFill>
                  <a:schemeClr val="bg1"/>
                </a:solidFill>
              </a:rPr>
              <a:t>область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3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4137" y="428604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50758"/>
            <a:ext cx="8429684" cy="500066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454"/>
            <a:ext cx="8060267" cy="40281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  <a:t>ФГИС «Учет и баланс подземных вод»</a:t>
            </a:r>
            <a:endParaRPr lang="ru-RU" sz="24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5024"/>
            <a:ext cx="8229600" cy="29535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137" y="4194028"/>
            <a:ext cx="3988131" cy="266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367822"/>
            <a:ext cx="7897090" cy="3022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kern="0" dirty="0" smtClean="0">
                <a:solidFill>
                  <a:srgbClr val="000000"/>
                </a:solidFill>
              </a:rPr>
              <a:t>Государственный учет месторождений и участков подземных вод, запасов подземных вод и их распределения</a:t>
            </a:r>
          </a:p>
          <a:p>
            <a:endParaRPr lang="ru-RU" sz="800" b="1" kern="0" dirty="0" smtClean="0">
              <a:solidFill>
                <a:srgbClr val="000000"/>
              </a:solidFill>
            </a:endParaRPr>
          </a:p>
          <a:p>
            <a:r>
              <a:rPr lang="ru-RU" sz="1800" b="1" kern="0" dirty="0" smtClean="0">
                <a:solidFill>
                  <a:srgbClr val="000000"/>
                </a:solidFill>
              </a:rPr>
              <a:t>Учет и обобщение данных по добыче подземных вод по сведениям </a:t>
            </a:r>
            <a:r>
              <a:rPr lang="ru-RU" sz="1800" b="1" kern="0" dirty="0" err="1" smtClean="0">
                <a:solidFill>
                  <a:srgbClr val="000000"/>
                </a:solidFill>
              </a:rPr>
              <a:t>статотчетности</a:t>
            </a:r>
            <a:r>
              <a:rPr lang="ru-RU" sz="1800" b="1" kern="0" dirty="0" smtClean="0">
                <a:solidFill>
                  <a:srgbClr val="000000"/>
                </a:solidFill>
              </a:rPr>
              <a:t> </a:t>
            </a:r>
            <a:r>
              <a:rPr lang="ru-RU" sz="1800" b="1" kern="0" dirty="0" err="1" smtClean="0">
                <a:solidFill>
                  <a:srgbClr val="000000"/>
                </a:solidFill>
              </a:rPr>
              <a:t>недропользователей</a:t>
            </a:r>
            <a:endParaRPr lang="ru-RU" sz="1800" b="1" kern="0" dirty="0" smtClean="0">
              <a:solidFill>
                <a:srgbClr val="000000"/>
              </a:solidFill>
            </a:endParaRPr>
          </a:p>
          <a:p>
            <a:endParaRPr lang="ru-RU" sz="800" b="1" kern="0" dirty="0" smtClean="0">
              <a:solidFill>
                <a:srgbClr val="000000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Автоматическое формирование основных и сводных таблиц государственного учета и баланса запасов подземных вод из БД </a:t>
            </a:r>
            <a:r>
              <a:rPr lang="ru-RU" sz="1800" b="1" dirty="0" smtClean="0">
                <a:solidFill>
                  <a:schemeClr val="bg1"/>
                </a:solidFill>
              </a:rPr>
              <a:t>ИС</a:t>
            </a: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Информационно-технологическое обеспечение ведения кадастра месторождений (участков) подземных вод</a:t>
            </a:r>
          </a:p>
          <a:p>
            <a:endParaRPr lang="ru-RU" sz="1600" b="1" dirty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  <a:p>
            <a:endParaRPr lang="ru-RU" sz="1600" b="1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>
              <a:buNone/>
            </a:pPr>
            <a:r>
              <a:rPr lang="ru-RU" sz="1600" b="1" kern="0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1" y="5796236"/>
            <a:ext cx="3275969" cy="355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9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4137" y="428604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429684" cy="500066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454"/>
            <a:ext cx="8060267" cy="40281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  <a:t>ФГИС «Учет и баланс подземных вод»</a:t>
            </a:r>
            <a:endParaRPr lang="ru-RU" sz="24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5024"/>
            <a:ext cx="8229600" cy="29535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106" y="3790321"/>
            <a:ext cx="3534710" cy="236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367822"/>
            <a:ext cx="8497874" cy="78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Из ГЗ ТФГИ: «</a:t>
            </a:r>
            <a:r>
              <a:rPr lang="ru-RU" sz="2000" b="1" dirty="0" smtClean="0">
                <a:solidFill>
                  <a:schemeClr val="bg1"/>
                </a:solidFill>
              </a:rPr>
              <a:t>Ведение ФГИС «Учет и баланс подземных вод» по территории федерального округа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marL="0" lvl="0" indent="0">
              <a:buNone/>
            </a:pPr>
            <a:endParaRPr lang="ru-RU" sz="1600" b="1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1" y="2153752"/>
            <a:ext cx="7749728" cy="1960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Проверка данных </a:t>
            </a:r>
            <a:r>
              <a:rPr lang="ru-RU" sz="1800" dirty="0">
                <a:solidFill>
                  <a:schemeClr val="bg1"/>
                </a:solidFill>
              </a:rPr>
              <a:t>по месторождениям подземных </a:t>
            </a:r>
            <a:r>
              <a:rPr lang="ru-RU" sz="1800" dirty="0" smtClean="0">
                <a:solidFill>
                  <a:schemeClr val="bg1"/>
                </a:solidFill>
              </a:rPr>
              <a:t>вод и их запасам</a:t>
            </a:r>
            <a:r>
              <a:rPr lang="ru-RU" sz="1800" dirty="0">
                <a:solidFill>
                  <a:schemeClr val="bg1"/>
                </a:solidFill>
              </a:rPr>
              <a:t>, лицензиям на добычу подземных вод и отнесению их на запасы месторождений, сведений по добыче подземных вод с </a:t>
            </a:r>
            <a:r>
              <a:rPr lang="ru-RU" sz="1800" dirty="0" smtClean="0">
                <a:solidFill>
                  <a:schemeClr val="bg1"/>
                </a:solidFill>
              </a:rPr>
              <a:t>выверкой </a:t>
            </a:r>
            <a:r>
              <a:rPr lang="ru-RU" sz="1800" dirty="0">
                <a:solidFill>
                  <a:schemeClr val="bg1"/>
                </a:solidFill>
              </a:rPr>
              <a:t>таблиц баланса запасов подземных </a:t>
            </a:r>
            <a:r>
              <a:rPr lang="ru-RU" sz="1800" dirty="0" smtClean="0">
                <a:solidFill>
                  <a:schemeClr val="bg1"/>
                </a:solidFill>
              </a:rPr>
              <a:t>вод 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(</a:t>
            </a:r>
            <a:r>
              <a:rPr lang="ru-RU" sz="1600" dirty="0" smtClean="0">
                <a:solidFill>
                  <a:schemeClr val="bg1"/>
                </a:solidFill>
              </a:rPr>
              <a:t>письмо </a:t>
            </a:r>
            <a:r>
              <a:rPr lang="ru-RU" sz="1600" dirty="0">
                <a:solidFill>
                  <a:schemeClr val="bg1"/>
                </a:solidFill>
              </a:rPr>
              <a:t>ФГБУ "</a:t>
            </a:r>
            <a:r>
              <a:rPr lang="ru-RU" sz="1600" dirty="0" err="1">
                <a:solidFill>
                  <a:schemeClr val="bg1"/>
                </a:solidFill>
              </a:rPr>
              <a:t>Росгеолфонд</a:t>
            </a:r>
            <a:r>
              <a:rPr lang="ru-RU" sz="1600" dirty="0">
                <a:solidFill>
                  <a:schemeClr val="bg1"/>
                </a:solidFill>
              </a:rPr>
              <a:t>" в ТФГИ о порядке верификации данных при учете запасов ПВ </a:t>
            </a:r>
            <a:r>
              <a:rPr lang="ru-RU" sz="1600" dirty="0" smtClean="0">
                <a:solidFill>
                  <a:schemeClr val="bg1"/>
                </a:solidFill>
              </a:rPr>
              <a:t>(№ </a:t>
            </a:r>
            <a:r>
              <a:rPr lang="ru-RU" sz="1600" dirty="0">
                <a:solidFill>
                  <a:schemeClr val="bg1"/>
                </a:solidFill>
              </a:rPr>
              <a:t>ГК-33/27 от 11.01.2018</a:t>
            </a:r>
            <a:r>
              <a:rPr lang="ru-RU" sz="1800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3230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101042" cy="53614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53194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Arial Black" pitchFamily="34" charset="0"/>
              </a:rPr>
              <a:t>ФГИС «Учет и баланс подземных вод»</a:t>
            </a:r>
            <a:endParaRPr lang="ru-RU" sz="20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Автоматическое формирование основных и сводных таблиц государственного учета и балансов запасов подземных вод из БД ИС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935" y="1892776"/>
            <a:ext cx="6348899" cy="4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644" y="2510483"/>
            <a:ext cx="4970654" cy="391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22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04800"/>
            <a:ext cx="9144000" cy="695308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429684" cy="500066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454"/>
            <a:ext cx="8060267" cy="40281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/>
                </a:solidFill>
                <a:latin typeface="Arial Black" pitchFamily="34" charset="0"/>
              </a:rPr>
              <a:t>ФГИС «Учет и баланс подземных вод». Сбор </a:t>
            </a:r>
            <a:r>
              <a:rPr lang="ru-RU" sz="2000" dirty="0" err="1" smtClean="0">
                <a:solidFill>
                  <a:schemeClr val="bg2"/>
                </a:solidFill>
                <a:latin typeface="Arial Black" pitchFamily="34" charset="0"/>
              </a:rPr>
              <a:t>статотчетности</a:t>
            </a:r>
            <a:endParaRPr lang="ru-RU" sz="20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5024"/>
            <a:ext cx="8229600" cy="12987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406" y="2802142"/>
            <a:ext cx="5311486" cy="32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367823"/>
            <a:ext cx="8497874" cy="1265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Из ГЗ ТФГИ</a:t>
            </a:r>
            <a:r>
              <a:rPr lang="ru-RU" sz="2000" dirty="0" smtClean="0">
                <a:solidFill>
                  <a:schemeClr val="bg1"/>
                </a:solidFill>
              </a:rPr>
              <a:t>: «</a:t>
            </a:r>
            <a:r>
              <a:rPr lang="ru-RU" sz="1800" b="1" dirty="0" smtClean="0">
                <a:solidFill>
                  <a:schemeClr val="bg1"/>
                </a:solidFill>
              </a:rPr>
              <a:t>Сбор и обработка данных государственной статистической отчетности </a:t>
            </a:r>
            <a:r>
              <a:rPr lang="ru-RU" sz="1800" b="1" dirty="0" err="1" smtClean="0">
                <a:solidFill>
                  <a:schemeClr val="bg1"/>
                </a:solidFill>
              </a:rPr>
              <a:t>недропользователей</a:t>
            </a:r>
            <a:r>
              <a:rPr lang="ru-RU" sz="1800" b="1" dirty="0" smtClean="0">
                <a:solidFill>
                  <a:schemeClr val="bg1"/>
                </a:solidFill>
              </a:rPr>
              <a:t> 3-ЛС, 4-ЛС по субъектам РФ федерального округа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3-ЛС, 4-ЛС – сбор, проверка и ввод данных в БД с бумажных форм в объеме поступлений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9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582" y="1015023"/>
            <a:ext cx="5014753" cy="4402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791" y="154022"/>
            <a:ext cx="7698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Ответы на письмо о предоставлении сведений  об объемах собранных форм федерального статистического наблюдения 3-ЛС, 4-ЛС</a:t>
            </a:r>
            <a:endParaRPr lang="ru-RU" sz="1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5265" y="2477412"/>
            <a:ext cx="255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ТФГИ по ЦФО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отчитался за округ в целом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0316" y="3495255"/>
            <a:ext cx="1705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ТФГИ по ПФО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отчитался за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каждый регион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(100%)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956" y="5898093"/>
            <a:ext cx="796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Всего поступило ответов из 3 ТФГИ по </a:t>
            </a:r>
            <a:r>
              <a:rPr lang="ru-RU" dirty="0">
                <a:solidFill>
                  <a:srgbClr val="FF0000"/>
                </a:solidFill>
              </a:rPr>
              <a:t>ф</a:t>
            </a:r>
            <a:r>
              <a:rPr lang="ru-RU" dirty="0" smtClean="0">
                <a:solidFill>
                  <a:srgbClr val="FF0000"/>
                </a:solidFill>
              </a:rPr>
              <a:t>едеральным округам и </a:t>
            </a:r>
            <a:r>
              <a:rPr lang="ru-RU" dirty="0">
                <a:solidFill>
                  <a:srgbClr val="FF0000"/>
                </a:solidFill>
              </a:rPr>
              <a:t>из 12 регионов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0434" y="2131875"/>
            <a:ext cx="338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СЗФО: Ответило 3 региона (23%)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905" y="4049253"/>
            <a:ext cx="2987356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ТФГИ по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ЮФО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отчитался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за округ в целом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ответило 5 регионов (63%)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4844" y="5048117"/>
            <a:ext cx="338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СКФО: Ответило 4 региона (57%)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rot="5400000" flipH="1" flipV="1">
            <a:off x="3112370" y="2455656"/>
            <a:ext cx="147787" cy="1668946"/>
          </a:xfrm>
          <a:prstGeom prst="bentConnector4">
            <a:avLst>
              <a:gd name="adj1" fmla="val -154682"/>
              <a:gd name="adj2" fmla="val 8827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11" idx="1"/>
          </p:cNvCxnSpPr>
          <p:nvPr/>
        </p:nvCxnSpPr>
        <p:spPr>
          <a:xfrm rot="10800000">
            <a:off x="5112328" y="3674226"/>
            <a:ext cx="697989" cy="421195"/>
          </a:xfrm>
          <a:prstGeom prst="bentConnector3">
            <a:avLst/>
          </a:prstGeom>
          <a:ln w="12700"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14" idx="0"/>
          </p:cNvCxnSpPr>
          <p:nvPr/>
        </p:nvCxnSpPr>
        <p:spPr>
          <a:xfrm rot="16200000" flipH="1">
            <a:off x="2706845" y="3034991"/>
            <a:ext cx="123736" cy="2152261"/>
          </a:xfrm>
          <a:prstGeom prst="bentConnector4">
            <a:avLst>
              <a:gd name="adj1" fmla="val -184748"/>
              <a:gd name="adj2" fmla="val 84700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5" idx="0"/>
          </p:cNvCxnSpPr>
          <p:nvPr/>
        </p:nvCxnSpPr>
        <p:spPr>
          <a:xfrm rot="16200000" flipV="1">
            <a:off x="4488642" y="3997989"/>
            <a:ext cx="151921" cy="1948336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12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04800"/>
            <a:ext cx="9144000" cy="695308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454"/>
            <a:ext cx="8060267" cy="58165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2"/>
                </a:solidFill>
                <a:latin typeface="Arial Black" pitchFamily="34" charset="0"/>
              </a:rPr>
              <a:t>ФГИС «Учет и баланс подземных вод». Сбор </a:t>
            </a:r>
            <a:r>
              <a:rPr lang="ru-RU" sz="1800" dirty="0" err="1" smtClean="0">
                <a:solidFill>
                  <a:schemeClr val="bg2"/>
                </a:solidFill>
                <a:latin typeface="Arial Black" pitchFamily="34" charset="0"/>
              </a:rPr>
              <a:t>статотчетности</a:t>
            </a:r>
            <a:r>
              <a:rPr lang="ru-RU" sz="1800" dirty="0" smtClean="0">
                <a:solidFill>
                  <a:schemeClr val="bg2"/>
                </a:solidFill>
                <a:latin typeface="Arial Black" pitchFamily="34" charset="0"/>
              </a:rPr>
              <a:t> 3-ЛС, 4-ЛС</a:t>
            </a:r>
            <a:endParaRPr lang="ru-RU" sz="18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5024"/>
            <a:ext cx="8229600" cy="12987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367823"/>
            <a:ext cx="8497874" cy="1265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563151"/>
              </p:ext>
            </p:extLst>
          </p:nvPr>
        </p:nvGraphicFramePr>
        <p:xfrm>
          <a:off x="259497" y="3476986"/>
          <a:ext cx="8470669" cy="305929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45180">
                  <a:extLst>
                    <a:ext uri="{9D8B030D-6E8A-4147-A177-3AD203B41FA5}">
                      <a16:colId xmlns="" xmlns:a16="http://schemas.microsoft.com/office/drawing/2014/main" val="3211590038"/>
                    </a:ext>
                  </a:extLst>
                </a:gridCol>
                <a:gridCol w="1785432">
                  <a:extLst>
                    <a:ext uri="{9D8B030D-6E8A-4147-A177-3AD203B41FA5}">
                      <a16:colId xmlns="" xmlns:a16="http://schemas.microsoft.com/office/drawing/2014/main" val="2076680671"/>
                    </a:ext>
                  </a:extLst>
                </a:gridCol>
                <a:gridCol w="1672662">
                  <a:extLst>
                    <a:ext uri="{9D8B030D-6E8A-4147-A177-3AD203B41FA5}">
                      <a16:colId xmlns="" xmlns:a16="http://schemas.microsoft.com/office/drawing/2014/main" val="2132155367"/>
                    </a:ext>
                  </a:extLst>
                </a:gridCol>
                <a:gridCol w="1612669">
                  <a:extLst>
                    <a:ext uri="{9D8B030D-6E8A-4147-A177-3AD203B41FA5}">
                      <a16:colId xmlns="" xmlns:a16="http://schemas.microsoft.com/office/drawing/2014/main" val="2138570940"/>
                    </a:ext>
                  </a:extLst>
                </a:gridCol>
                <a:gridCol w="1454726">
                  <a:extLst>
                    <a:ext uri="{9D8B030D-6E8A-4147-A177-3AD203B41FA5}">
                      <a16:colId xmlns="" xmlns:a16="http://schemas.microsoft.com/office/drawing/2014/main" val="3532585342"/>
                    </a:ext>
                  </a:extLst>
                </a:gridCol>
              </a:tblGrid>
              <a:tr h="463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Федеральный округ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Действующих лицензий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Собрано 4-ЛС на бумажных носителях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Внесено с бумажных форм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%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заполнения отчетности 4-ЛС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648833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Центральный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12523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effectLst/>
                        </a:rPr>
                        <a:t>400</a:t>
                      </a:r>
                      <a:r>
                        <a:rPr lang="ru-RU" sz="1200" u="none" strike="noStrike" dirty="0" smtClean="0">
                          <a:effectLst/>
                        </a:rPr>
                        <a:t>(обработано)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1551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42,3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252214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Северо-Западный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3239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effectLst/>
                        </a:rPr>
                        <a:t>414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(по данным 3-х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субъектов)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173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32,4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8314714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Южный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4793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582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493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34,0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681012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Северо-Кавказский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812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effectLst/>
                        </a:rPr>
                        <a:t>136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(по данным 3-х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субъектов)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50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44,2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6695591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Приволжский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11304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4724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1532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44,9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25776649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8991748"/>
              </p:ext>
            </p:extLst>
          </p:nvPr>
        </p:nvGraphicFramePr>
        <p:xfrm>
          <a:off x="259496" y="1064052"/>
          <a:ext cx="8470670" cy="22555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899547">
                  <a:extLst>
                    <a:ext uri="{9D8B030D-6E8A-4147-A177-3AD203B41FA5}">
                      <a16:colId xmlns="" xmlns:a16="http://schemas.microsoft.com/office/drawing/2014/main" val="4098683392"/>
                    </a:ext>
                  </a:extLst>
                </a:gridCol>
                <a:gridCol w="3483033">
                  <a:extLst>
                    <a:ext uri="{9D8B030D-6E8A-4147-A177-3AD203B41FA5}">
                      <a16:colId xmlns="" xmlns:a16="http://schemas.microsoft.com/office/drawing/2014/main" val="657464666"/>
                    </a:ext>
                  </a:extLst>
                </a:gridCol>
                <a:gridCol w="3088090">
                  <a:extLst>
                    <a:ext uri="{9D8B030D-6E8A-4147-A177-3AD203B41FA5}">
                      <a16:colId xmlns="" xmlns:a16="http://schemas.microsoft.com/office/drawing/2014/main" val="2281595419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Федеральный округ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Действующих лицензий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%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заполнения отчетности 3-ЛС</a:t>
                      </a:r>
                      <a:endParaRPr lang="ru-RU" sz="1600" u="none" strike="noStrike" dirty="0" smtClean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32165389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Центральный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134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64,9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18619289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Северо-Западный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71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70,4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5506019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Южный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76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65,8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7788216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Северо-Кавказский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86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68,6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7988345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Приволжский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156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81,4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019590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57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214422"/>
            <a:ext cx="8429684" cy="500066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04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454"/>
            <a:ext cx="8060267" cy="40281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Arial Black" pitchFamily="34" charset="0"/>
              </a:rPr>
              <a:t>ФГИС Портал ГУ и ЛК</a:t>
            </a:r>
            <a:endParaRPr lang="ru-RU" sz="20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0270" y="2510343"/>
            <a:ext cx="4838484" cy="406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367823"/>
            <a:ext cx="8497874" cy="1265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555" y="1355356"/>
            <a:ext cx="76514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Обеспечение </a:t>
            </a:r>
            <a:r>
              <a:rPr lang="ru-RU" b="1" dirty="0">
                <a:solidFill>
                  <a:schemeClr val="bg1"/>
                </a:solidFill>
              </a:rPr>
              <a:t>межведомственных запросов ФНС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Передача </a:t>
            </a:r>
            <a:r>
              <a:rPr lang="ru-RU" b="1" dirty="0">
                <a:solidFill>
                  <a:schemeClr val="bg1"/>
                </a:solidFill>
              </a:rPr>
              <a:t>в ФНС сведений по лицензиям и их изменения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b="1" dirty="0">
                <a:solidFill>
                  <a:schemeClr val="bg1"/>
                </a:solidFill>
              </a:rPr>
              <a:t>Автоматизированное выполнение запросов внешних ведомств и получения </a:t>
            </a:r>
            <a:r>
              <a:rPr lang="ru-RU" b="1" dirty="0" smtClean="0">
                <a:solidFill>
                  <a:schemeClr val="bg1"/>
                </a:solidFill>
              </a:rPr>
              <a:t>сведений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>
                <a:solidFill>
                  <a:schemeClr val="bg1"/>
                </a:solidFill>
              </a:rPr>
              <a:t>из </a:t>
            </a:r>
            <a:r>
              <a:rPr lang="ru-RU" b="1" dirty="0" smtClean="0">
                <a:solidFill>
                  <a:schemeClr val="bg1"/>
                </a:solidFill>
              </a:rPr>
              <a:t>реестра лицензий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Заполнение и подача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err="1" smtClean="0">
                <a:solidFill>
                  <a:schemeClr val="bg1"/>
                </a:solidFill>
              </a:rPr>
              <a:t>статотчетности</a:t>
            </a:r>
            <a:r>
              <a:rPr lang="ru-RU" b="1" dirty="0" smtClean="0">
                <a:solidFill>
                  <a:schemeClr val="bg1"/>
                </a:solidFill>
              </a:rPr>
              <a:t>  НП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в электронном виде</a:t>
            </a:r>
          </a:p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Получение сведений 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  прохождении экспертизы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и справок по ГУ </a:t>
            </a:r>
          </a:p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45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214422"/>
            <a:ext cx="8429684" cy="500066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43363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2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Arial Black" pitchFamily="34" charset="0"/>
              </a:rPr>
              <a:t>Контроль наполнения и качества информации </a:t>
            </a:r>
            <a:br>
              <a:rPr lang="ru-RU" sz="2000" b="1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bg2"/>
                </a:solidFill>
                <a:latin typeface="Arial Black" pitchFamily="34" charset="0"/>
              </a:rPr>
              <a:t>в АСЛН</a:t>
            </a:r>
            <a:endParaRPr lang="ru-RU" sz="20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9832"/>
            <a:ext cx="8229600" cy="4666331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+mj-lt"/>
              </a:rPr>
              <a:t>Контроль должен обеспечиваться: </a:t>
            </a: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274320" algn="l"/>
              </a:tabLs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документированием </a:t>
            </a:r>
            <a:r>
              <a:rPr lang="ru-RU" sz="1800" b="1" dirty="0">
                <a:solidFill>
                  <a:schemeClr val="bg1"/>
                </a:solidFill>
                <a:latin typeface="+mj-lt"/>
              </a:rPr>
              <a:t>лицензий </a:t>
            </a:r>
          </a:p>
          <a:p>
            <a:pPr marL="357188" lvl="0" indent="0">
              <a:spcBef>
                <a:spcPts val="0"/>
              </a:spcBef>
              <a:buNone/>
              <a:tabLst>
                <a:tab pos="274320" algn="l"/>
              </a:tabLst>
              <a:defRPr/>
            </a:pPr>
            <a:r>
              <a:rPr lang="ru-RU" sz="1800" dirty="0">
                <a:solidFill>
                  <a:schemeClr val="bg1"/>
                </a:solidFill>
                <a:latin typeface="+mj-lt"/>
              </a:rPr>
              <a:t>(</a:t>
            </a:r>
            <a:r>
              <a:rPr lang="ru-RU" sz="1800" dirty="0">
                <a:solidFill>
                  <a:schemeClr val="dk1"/>
                </a:solidFill>
                <a:latin typeface="+mj-lt"/>
              </a:rPr>
              <a:t>реализовано подключение </a:t>
            </a:r>
            <a:r>
              <a:rPr lang="ru-RU" sz="1800" dirty="0" err="1">
                <a:solidFill>
                  <a:schemeClr val="dk1"/>
                </a:solidFill>
                <a:latin typeface="+mj-lt"/>
              </a:rPr>
              <a:t>сканобразов</a:t>
            </a:r>
            <a:r>
              <a:rPr lang="ru-RU" sz="1800" dirty="0">
                <a:solidFill>
                  <a:schemeClr val="dk1"/>
                </a:solidFill>
                <a:latin typeface="+mj-lt"/>
              </a:rPr>
              <a:t> лицензионных документов согласно текущему состоянию лицензирования в конкретных территориальных органах, степень документирования действующих лицензий УВС, ТПИ и ПВ – 93-99,9</a:t>
            </a:r>
            <a:r>
              <a:rPr lang="ru-RU" sz="1800" dirty="0" smtClean="0">
                <a:solidFill>
                  <a:schemeClr val="dk1"/>
                </a:solidFill>
                <a:latin typeface="+mj-lt"/>
              </a:rPr>
              <a:t>%)</a:t>
            </a:r>
            <a:endParaRPr lang="ru-RU" sz="1800" dirty="0">
              <a:solidFill>
                <a:schemeClr val="dk1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None/>
              <a:tabLst>
                <a:tab pos="274320" algn="l"/>
              </a:tabLst>
              <a:defRPr/>
            </a:pPr>
            <a:endParaRPr lang="ru-RU" sz="1800" dirty="0">
              <a:solidFill>
                <a:schemeClr val="bg1"/>
              </a:solidFill>
              <a:latin typeface="+mj-lt"/>
            </a:endParaRPr>
          </a:p>
          <a:p>
            <a:pPr lvl="0">
              <a:buFont typeface="Symbol"/>
              <a:buChar char=""/>
              <a:tabLst>
                <a:tab pos="274320" algn="l"/>
              </a:tabLst>
            </a:pPr>
            <a:r>
              <a:rPr lang="ru-RU" sz="1800" b="1" dirty="0">
                <a:solidFill>
                  <a:schemeClr val="bg1"/>
                </a:solidFill>
                <a:latin typeface="+mj-lt"/>
              </a:rPr>
              <a:t>автоматическими процедурами контроля и протоколирования </a:t>
            </a:r>
          </a:p>
          <a:p>
            <a:pPr marL="0" lvl="0" indent="0">
              <a:buNone/>
              <a:tabLst>
                <a:tab pos="274320" algn="l"/>
              </a:tabLst>
            </a:pPr>
            <a:r>
              <a:rPr lang="ru-RU" sz="1800" dirty="0">
                <a:solidFill>
                  <a:schemeClr val="bg1"/>
                </a:solidFill>
                <a:latin typeface="+mj-lt"/>
              </a:rPr>
              <a:t>      действия пользователя при вводе и актуализации информации</a:t>
            </a:r>
          </a:p>
          <a:p>
            <a:pPr lvl="0">
              <a:buFont typeface="Symbol"/>
              <a:buChar char=""/>
              <a:tabLst>
                <a:tab pos="274320" algn="l"/>
              </a:tabLst>
            </a:pPr>
            <a:endParaRPr lang="ru-RU" sz="1800" dirty="0">
              <a:solidFill>
                <a:schemeClr val="bg1"/>
              </a:solidFill>
              <a:latin typeface="+mj-lt"/>
            </a:endParaRPr>
          </a:p>
          <a:p>
            <a:pPr lvl="0">
              <a:buFont typeface="Symbol"/>
              <a:buChar char=""/>
              <a:tabLst>
                <a:tab pos="274320" algn="l"/>
              </a:tabLst>
            </a:pPr>
            <a:r>
              <a:rPr lang="ru-RU" sz="1800" b="1" dirty="0">
                <a:solidFill>
                  <a:schemeClr val="bg1"/>
                </a:solidFill>
                <a:latin typeface="+mj-lt"/>
              </a:rPr>
              <a:t>запросами к  федеральным информационным ресурсам </a:t>
            </a:r>
            <a:r>
              <a:rPr lang="ru-RU" sz="1800" dirty="0">
                <a:solidFill>
                  <a:schemeClr val="bg1"/>
                </a:solidFill>
                <a:latin typeface="+mj-lt"/>
              </a:rPr>
              <a:t>(автоматическое получение сведений из ЕГРЮЛ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/</a:t>
            </a:r>
            <a:r>
              <a:rPr lang="ru-RU" sz="1800" dirty="0">
                <a:solidFill>
                  <a:schemeClr val="bg1"/>
                </a:solidFill>
                <a:latin typeface="+mj-lt"/>
              </a:rPr>
              <a:t>ЕГРИП)</a:t>
            </a:r>
          </a:p>
          <a:p>
            <a:pPr marL="0" lvl="0" indent="0">
              <a:buNone/>
              <a:tabLst>
                <a:tab pos="274320" algn="l"/>
              </a:tabLst>
            </a:pPr>
            <a:endParaRPr lang="ru-RU" sz="1800" dirty="0">
              <a:solidFill>
                <a:schemeClr val="bg1"/>
              </a:solidFill>
              <a:latin typeface="+mj-lt"/>
            </a:endParaRPr>
          </a:p>
          <a:p>
            <a:pPr lvl="0">
              <a:buFont typeface="Symbol"/>
              <a:buChar char=""/>
              <a:tabLst>
                <a:tab pos="274320" algn="l"/>
              </a:tabLst>
            </a:pPr>
            <a:r>
              <a:rPr lang="ru-RU" sz="1800" b="1" dirty="0">
                <a:solidFill>
                  <a:schemeClr val="bg1"/>
                </a:solidFill>
                <a:latin typeface="+mj-lt"/>
              </a:rPr>
              <a:t>оператором системы (</a:t>
            </a:r>
            <a:r>
              <a:rPr lang="ru-RU" sz="1800" dirty="0" err="1">
                <a:solidFill>
                  <a:schemeClr val="bg1"/>
                </a:solidFill>
                <a:latin typeface="+mj-lt"/>
              </a:rPr>
              <a:t>Росгеолфонд</a:t>
            </a:r>
            <a:r>
              <a:rPr lang="ru-RU" sz="1800" dirty="0">
                <a:solidFill>
                  <a:schemeClr val="bg1"/>
                </a:solidFill>
                <a:latin typeface="+mj-lt"/>
              </a:rPr>
              <a:t>) </a:t>
            </a:r>
            <a:r>
              <a:rPr lang="ru-RU" sz="1800" b="1" dirty="0">
                <a:solidFill>
                  <a:schemeClr val="bg1"/>
                </a:solidFill>
                <a:latin typeface="+mj-lt"/>
              </a:rPr>
              <a:t>и курирующими отраслевыми организациями </a:t>
            </a:r>
            <a:r>
              <a:rPr lang="ru-RU" sz="1800" dirty="0">
                <a:solidFill>
                  <a:schemeClr val="bg1"/>
                </a:solidFill>
                <a:latin typeface="+mj-lt"/>
              </a:rPr>
              <a:t>(ВИМС, ВНИГНИ)</a:t>
            </a:r>
            <a:endParaRPr lang="ru-RU" sz="1800" i="1" dirty="0">
              <a:solidFill>
                <a:schemeClr val="bg1"/>
              </a:solidFill>
              <a:latin typeface="+mj-lt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2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596" y="1073098"/>
            <a:ext cx="8750808" cy="5441057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43363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2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Arial Black" pitchFamily="34" charset="0"/>
              </a:rPr>
              <a:t>Проблемы ведения учета</a:t>
            </a:r>
            <a:endParaRPr lang="ru-RU" sz="20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705" y="1057984"/>
            <a:ext cx="8322590" cy="535037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1.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smtClean="0">
                <a:solidFill>
                  <a:schemeClr val="accent2"/>
                </a:solidFill>
                <a:latin typeface="+mj-lt"/>
              </a:rPr>
              <a:t>Слабое </a:t>
            </a:r>
            <a:r>
              <a:rPr lang="ru-RU" sz="1400" b="1" i="1" dirty="0">
                <a:solidFill>
                  <a:schemeClr val="accent2"/>
                </a:solidFill>
                <a:latin typeface="+mj-lt"/>
              </a:rPr>
              <a:t>нормативное </a:t>
            </a:r>
            <a:r>
              <a:rPr lang="ru-RU" sz="1400" b="1" i="1" dirty="0" smtClean="0">
                <a:solidFill>
                  <a:schemeClr val="accent2"/>
                </a:solidFill>
                <a:latin typeface="+mj-lt"/>
              </a:rPr>
              <a:t>обеспечение, </a:t>
            </a:r>
            <a:r>
              <a:rPr lang="ru-RU" sz="1400" b="1" i="1" dirty="0">
                <a:solidFill>
                  <a:schemeClr val="accent2"/>
                </a:solidFill>
                <a:latin typeface="+mj-lt"/>
              </a:rPr>
              <a:t>определяющее ответственность </a:t>
            </a:r>
            <a:r>
              <a:rPr lang="ru-RU" sz="1400" b="1" i="1" dirty="0" smtClean="0">
                <a:solidFill>
                  <a:schemeClr val="accent2"/>
                </a:solidFill>
                <a:latin typeface="+mj-lt"/>
              </a:rPr>
              <a:t>за внесение </a:t>
            </a:r>
            <a:r>
              <a:rPr lang="ru-RU" sz="1400" b="1" i="1" dirty="0">
                <a:solidFill>
                  <a:schemeClr val="accent2"/>
                </a:solidFill>
                <a:latin typeface="+mj-lt"/>
              </a:rPr>
              <a:t>информации в </a:t>
            </a:r>
            <a:r>
              <a:rPr lang="ru-RU" sz="1400" b="1" i="1" dirty="0" smtClean="0">
                <a:solidFill>
                  <a:schemeClr val="accent2"/>
                </a:solidFill>
                <a:latin typeface="+mj-lt"/>
              </a:rPr>
              <a:t>ИС =</a:t>
            </a:r>
            <a:r>
              <a:rPr lang="en-US" sz="1400" b="1" i="1" dirty="0" smtClean="0">
                <a:solidFill>
                  <a:schemeClr val="accent2"/>
                </a:solidFill>
                <a:latin typeface="+mj-lt"/>
              </a:rPr>
              <a:t>&gt;</a:t>
            </a:r>
            <a:r>
              <a:rPr lang="ru-RU" sz="1400" b="1" i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неполнота и несвоевременность внесения информации и документов</a:t>
            </a:r>
          </a:p>
          <a:p>
            <a:pPr marL="0" lvl="1" indent="0">
              <a:buNone/>
            </a:pPr>
            <a:endParaRPr lang="ru-RU" sz="800" b="1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выполнение и актуализация регламента,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регулирующего сроки ввода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и контроля информации с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персональной ответственностью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исполнителя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постепенный переход к подготовке и выдаче лицензий из АСЛН</a:t>
            </a:r>
          </a:p>
          <a:p>
            <a:pPr marL="457200" lvl="1" indent="0">
              <a:buClr>
                <a:schemeClr val="bg1"/>
              </a:buClr>
              <a:buNone/>
            </a:pPr>
            <a:endParaRPr lang="ru-RU" sz="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2. </a:t>
            </a:r>
            <a:r>
              <a:rPr lang="ru-RU" sz="1400" b="1" i="1" dirty="0" smtClean="0">
                <a:solidFill>
                  <a:srgbClr val="9C5252"/>
                </a:solidFill>
                <a:latin typeface="+mj-lt"/>
              </a:rPr>
              <a:t>Отсутствие </a:t>
            </a:r>
            <a:r>
              <a:rPr lang="ru-RU" sz="1400" b="1" i="1" dirty="0">
                <a:solidFill>
                  <a:srgbClr val="9C5252"/>
                </a:solidFill>
                <a:latin typeface="+mj-lt"/>
              </a:rPr>
              <a:t>нормативно-правового </a:t>
            </a:r>
            <a:r>
              <a:rPr lang="ru-RU" sz="1400" b="1" i="1" dirty="0" smtClean="0">
                <a:solidFill>
                  <a:srgbClr val="9C5252"/>
                </a:solidFill>
                <a:latin typeface="+mj-lt"/>
              </a:rPr>
              <a:t>обеспечения взаимодействия </a:t>
            </a:r>
            <a:r>
              <a:rPr lang="ru-RU" sz="1400" b="1" i="1" dirty="0">
                <a:solidFill>
                  <a:srgbClr val="9C5252"/>
                </a:solidFill>
                <a:latin typeface="+mj-lt"/>
              </a:rPr>
              <a:t>с органами власти субъектов РФ </a:t>
            </a:r>
            <a:r>
              <a:rPr lang="ru-RU" sz="1400" b="1" i="1" dirty="0" smtClean="0">
                <a:solidFill>
                  <a:srgbClr val="9C5252"/>
                </a:solidFill>
                <a:latin typeface="+mj-lt"/>
              </a:rPr>
              <a:t>=</a:t>
            </a:r>
            <a:r>
              <a:rPr lang="en-US" sz="1400" b="1" i="1" dirty="0" smtClean="0">
                <a:solidFill>
                  <a:srgbClr val="9C5252"/>
                </a:solidFill>
                <a:latin typeface="+mj-lt"/>
              </a:rPr>
              <a:t>&gt;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нет координации лицензирования между </a:t>
            </a:r>
            <a:r>
              <a:rPr lang="ru-RU" sz="1600" b="1" dirty="0" err="1" smtClean="0">
                <a:solidFill>
                  <a:schemeClr val="bg1"/>
                </a:solidFill>
                <a:latin typeface="+mj-lt"/>
              </a:rPr>
              <a:t>Роснедрами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и органами власти субъектов РФ на участках местного значения</a:t>
            </a:r>
          </a:p>
          <a:p>
            <a:pPr marL="0" indent="0">
              <a:buNone/>
            </a:pPr>
            <a:endParaRPr lang="en-US" sz="800" b="1" dirty="0" smtClean="0">
              <a:solidFill>
                <a:schemeClr val="bg1"/>
              </a:solidFill>
              <a:latin typeface="+mj-lt"/>
            </a:endParaRPr>
          </a:p>
          <a:p>
            <a:pPr marL="560070" lvl="1"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организация нормативно-правового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взаимодействия при ведении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учета </a:t>
            </a:r>
          </a:p>
          <a:p>
            <a:pPr marL="560070" lvl="1"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совместное использование ФГИС как единой информационной основы лицензирования пользования недрами (реализация 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предложения </a:t>
            </a:r>
            <a:r>
              <a:rPr lang="ru-RU" sz="1400" b="1" dirty="0" err="1">
                <a:solidFill>
                  <a:schemeClr val="bg1"/>
                </a:solidFill>
                <a:latin typeface="+mj-lt"/>
              </a:rPr>
              <a:t>Роснедр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 органам власти субъектов РФ (от 19.03.2015 №2665) о совместном использовании 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ФГИС)</a:t>
            </a:r>
          </a:p>
          <a:p>
            <a:pPr marL="274320" lvl="1" indent="0">
              <a:buNone/>
              <a:defRPr/>
            </a:pPr>
            <a:endParaRPr lang="ru-RU" sz="14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. Дублирование ввода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информации в ИС на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территориальном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уровне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=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&gt;</a:t>
            </a:r>
            <a:endParaRPr lang="ru-RU" sz="16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800" b="1" dirty="0" smtClean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внедрение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технологии ликвидации параллельного ввода информации в учетные блоки систем (ФГИС «АСЛН» и ИС «Недра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»),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а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также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верификации на всех уровнях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8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16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800" b="1" dirty="0" smtClean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4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429684" cy="529867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62768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bg2"/>
                </a:solidFill>
                <a:latin typeface="Arial Black" pitchFamily="34" charset="0"/>
              </a:rPr>
              <a:t>Оперативный сбор и предоставление информации о недрах и недропользовании</a:t>
            </a:r>
            <a: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</a:br>
            <a:endParaRPr lang="ru-RU" sz="24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6583"/>
            <a:ext cx="8229600" cy="480620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Потребности современного этапа информатизации: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необходимость </a:t>
            </a:r>
            <a:r>
              <a:rPr lang="ru-RU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централизованного хранения и удаленного доступа к </a:t>
            </a: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информации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актуализация информации на </a:t>
            </a:r>
            <a:r>
              <a:rPr lang="ru-RU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месте </a:t>
            </a: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ее производства</a:t>
            </a:r>
            <a:endParaRPr lang="ru-RU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доступность </a:t>
            </a:r>
            <a:r>
              <a:rPr lang="ru-RU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электронных копий </a:t>
            </a: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документов (</a:t>
            </a:r>
            <a:r>
              <a:rPr lang="ru-RU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лицензионных, проектных, утверждающих) </a:t>
            </a:r>
            <a:endParaRPr lang="ru-RU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оперативность </a:t>
            </a:r>
            <a:r>
              <a:rPr lang="ru-RU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предоставления </a:t>
            </a: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информации органам власти и </a:t>
            </a:r>
            <a:r>
              <a:rPr lang="ru-RU" sz="1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недропользователям</a:t>
            </a:r>
            <a:endParaRPr lang="ru-RU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оперативный учёт и мониторинг состояния фонда недр, планирование и анализ его использования</a:t>
            </a:r>
          </a:p>
          <a:p>
            <a:pPr marL="0" indent="0">
              <a:spcBef>
                <a:spcPts val="600"/>
              </a:spcBef>
              <a:buNone/>
            </a:pPr>
            <a:endParaRPr lang="ru-RU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&gt; </a:t>
            </a:r>
            <a:r>
              <a:rPr lang="ru-RU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оперативный сбор и предоставление, учет и мониторинг </a:t>
            </a:r>
            <a:r>
              <a:rPr lang="ru-RU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состояния объектов фонда недр и недропользования на базе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Calibri" pitchFamily="34" charset="0"/>
              </a:rPr>
              <a:t>и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Calibri" pitchFamily="34" charset="0"/>
              </a:rPr>
              <a:t>нтернет ФГИС</a:t>
            </a:r>
          </a:p>
        </p:txBody>
      </p:sp>
    </p:spTree>
    <p:extLst>
      <p:ext uri="{BB962C8B-B14F-4D97-AF65-F5344CB8AC3E}">
        <p14:creationId xmlns:p14="http://schemas.microsoft.com/office/powerpoint/2010/main" xmlns="" val="35466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BAC5E3"/>
            </a:gs>
            <a:gs pos="50000">
              <a:srgbClr val="B7C3E2"/>
            </a:gs>
            <a:gs pos="12000">
              <a:schemeClr val="bg2">
                <a:tint val="40000"/>
                <a:satMod val="350000"/>
              </a:schemeClr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3363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10705" y="1005839"/>
            <a:ext cx="8322590" cy="5364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Ликвидация дублирования </a:t>
            </a:r>
            <a:r>
              <a:rPr lang="ru-RU" sz="1800" b="1" dirty="0">
                <a:solidFill>
                  <a:schemeClr val="bg1"/>
                </a:solidFill>
              </a:rPr>
              <a:t>ввода лицензионной информации </a:t>
            </a:r>
            <a:r>
              <a:rPr lang="ru-RU" sz="1800" b="1" dirty="0" smtClean="0">
                <a:solidFill>
                  <a:schemeClr val="bg1"/>
                </a:solidFill>
              </a:rPr>
              <a:t>в информационные системы на </a:t>
            </a:r>
            <a:r>
              <a:rPr lang="ru-RU" sz="1800" b="1" dirty="0">
                <a:solidFill>
                  <a:schemeClr val="bg1"/>
                </a:solidFill>
              </a:rPr>
              <a:t>территориальном </a:t>
            </a:r>
            <a:r>
              <a:rPr lang="ru-RU" sz="1800" b="1" dirty="0" smtClean="0">
                <a:solidFill>
                  <a:schemeClr val="bg1"/>
                </a:solidFill>
              </a:rPr>
              <a:t>уровне</a:t>
            </a:r>
          </a:p>
          <a:p>
            <a:pPr marL="0" indent="0">
              <a:buNone/>
            </a:pPr>
            <a:endParaRPr lang="ru-RU" sz="1600" b="1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577" y="4101812"/>
            <a:ext cx="4463129" cy="254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22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/>
                </a:solidFill>
                <a:latin typeface="Arial Black" pitchFamily="34" charset="0"/>
              </a:rPr>
              <a:t>Проблемы ведения </a:t>
            </a:r>
            <a: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  <a:t>учета</a:t>
            </a:r>
            <a:endParaRPr lang="ru-RU" sz="2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3568" y="316982"/>
            <a:ext cx="8229600" cy="688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26" y="1760495"/>
            <a:ext cx="4774428" cy="244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13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BAC5E3"/>
            </a:gs>
            <a:gs pos="100000">
              <a:srgbClr val="B7C3E2"/>
            </a:gs>
            <a:gs pos="3000">
              <a:schemeClr val="bg2">
                <a:tint val="40000"/>
                <a:satMod val="350000"/>
              </a:schemeClr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Arial Black" panose="020B0A04020102020204" pitchFamily="34" charset="0"/>
              </a:rPr>
              <a:t>Основные направления информатизации (перспектива)</a:t>
            </a:r>
            <a:endParaRPr lang="en-US" sz="22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314" y="1423240"/>
            <a:ext cx="8229600" cy="3775992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Лицензирование, подготовка и печать лицензий</a:t>
            </a:r>
          </a:p>
          <a:p>
            <a:pPr marL="274320" indent="-27432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на изменение и дополнения к лицензиями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Досрочное прекращение права пользования (на территориальном уровне)</a:t>
            </a:r>
          </a:p>
          <a:p>
            <a:pPr marL="274320" indent="-274320" fontAlgn="auto">
              <a:spcBef>
                <a:spcPts val="180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Каталог объектов с апробированными прогнозными ресурсами</a:t>
            </a:r>
          </a:p>
          <a:p>
            <a:pPr marL="274320" indent="-274320" fontAlgn="auto">
              <a:spcBef>
                <a:spcPts val="120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Прямая подача статистической отчетности через личный кабинет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недропользователя</a:t>
            </a: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5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8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AC5E3"/>
            </a:gs>
            <a:gs pos="100000">
              <a:srgbClr val="B7C3E2"/>
            </a:gs>
            <a:gs pos="0">
              <a:schemeClr val="bg2">
                <a:tint val="40000"/>
                <a:satMod val="350000"/>
              </a:schemeClr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Arial Black" panose="020B0A04020102020204" pitchFamily="34" charset="0"/>
              </a:rPr>
              <a:t>Сбор и обработка форм государственной статистической отчетности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8229600" cy="752737"/>
          </a:xfrm>
        </p:spPr>
        <p:txBody>
          <a:bodyPr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нового порядка и технологии сбора статистической отчетности в электронном виде на основе личного кабинета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недропользователя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078" y="2003234"/>
            <a:ext cx="6100754" cy="4624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62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214422"/>
            <a:ext cx="8429684" cy="500066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43363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3301302"/>
            <a:ext cx="8229600" cy="624264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bg2"/>
                </a:solidFill>
                <a:latin typeface="Arial Black" pitchFamily="34" charset="0"/>
              </a:rPr>
              <a:t>Спасибо за внимание!</a:t>
            </a:r>
            <a:endParaRPr lang="ru-RU" sz="2000" b="0" dirty="0">
              <a:solidFill>
                <a:schemeClr val="bg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9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101042" cy="536147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53194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Arial Black" pitchFamily="34" charset="0"/>
              </a:rPr>
              <a:t>Оперативные отраслевые ФГИС</a:t>
            </a:r>
            <a:endParaRPr lang="ru-RU" sz="20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1722"/>
            <a:ext cx="7683599" cy="5224176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solidFill>
                  <a:prstClr val="black"/>
                </a:solidFill>
                <a:latin typeface="Arial Black" pitchFamily="34" charset="0"/>
              </a:rPr>
              <a:t>ФГИС «Автоматизированная система лицензирования недропользования» (АСЛН)</a:t>
            </a:r>
          </a:p>
          <a:p>
            <a:pPr marL="608580" lvl="0" algn="ctr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prstClr val="black"/>
                </a:solidFill>
              </a:rPr>
              <a:t>Раздел «Протоколы ГКЗ/ТКЗ», ФГИС «АСЛН»</a:t>
            </a:r>
            <a:endParaRPr lang="en-US" sz="1800" dirty="0">
              <a:solidFill>
                <a:prstClr val="black"/>
              </a:solidFill>
            </a:endParaRPr>
          </a:p>
          <a:p>
            <a:pPr marL="608580" lvl="0" algn="ctr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prstClr val="black"/>
                </a:solidFill>
              </a:rPr>
              <a:t>Раздел «Протоколы ЦКР/ТКР», ФГИС «АСЛН</a:t>
            </a:r>
            <a:r>
              <a:rPr lang="ru-RU" sz="1800" dirty="0" smtClean="0">
                <a:solidFill>
                  <a:prstClr val="black"/>
                </a:solidFill>
              </a:rPr>
              <a:t>»</a:t>
            </a:r>
          </a:p>
          <a:p>
            <a:pPr marL="1440000"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prstClr val="black"/>
                </a:solidFill>
              </a:rPr>
              <a:t>Статистическая отчетность </a:t>
            </a:r>
            <a:r>
              <a:rPr lang="ru-RU" sz="1800" dirty="0" err="1" smtClean="0">
                <a:solidFill>
                  <a:prstClr val="black"/>
                </a:solidFill>
              </a:rPr>
              <a:t>недропользователя</a:t>
            </a:r>
            <a:endParaRPr lang="ru-RU" sz="1800" dirty="0" smtClean="0">
              <a:solidFill>
                <a:prstClr val="black"/>
              </a:solidFill>
            </a:endParaRPr>
          </a:p>
          <a:p>
            <a:pPr marL="342000" indent="-342000">
              <a:spcBef>
                <a:spcPts val="1200"/>
              </a:spcBef>
              <a:defRPr/>
            </a:pPr>
            <a:r>
              <a:rPr lang="ru-RU" sz="1800" dirty="0">
                <a:solidFill>
                  <a:prstClr val="black"/>
                </a:solidFill>
                <a:latin typeface="Arial Black" pitchFamily="34" charset="0"/>
              </a:rPr>
              <a:t>ФГИС «СИБД</a:t>
            </a:r>
            <a:r>
              <a:rPr lang="ru-RU" sz="1800" dirty="0" smtClean="0">
                <a:solidFill>
                  <a:prstClr val="black"/>
                </a:solidFill>
                <a:latin typeface="Arial Black" pitchFamily="34" charset="0"/>
              </a:rPr>
              <a:t>» </a:t>
            </a: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справочно-информационная 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проектов и смет  на 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геологическое изучение недр </a:t>
            </a:r>
          </a:p>
          <a:p>
            <a:pPr marL="0">
              <a:spcBef>
                <a:spcPts val="1200"/>
              </a:spcBef>
              <a:defRPr/>
            </a:pPr>
            <a:r>
              <a:rPr lang="ru-RU" sz="1800" dirty="0" smtClean="0">
                <a:solidFill>
                  <a:prstClr val="black"/>
                </a:solidFill>
                <a:latin typeface="Arial Black" pitchFamily="34" charset="0"/>
              </a:rPr>
              <a:t>ФГИС </a:t>
            </a:r>
            <a:r>
              <a:rPr lang="ru-RU" sz="1800" dirty="0">
                <a:solidFill>
                  <a:prstClr val="black"/>
                </a:solidFill>
                <a:latin typeface="Arial Black" pitchFamily="34" charset="0"/>
              </a:rPr>
              <a:t>«Учет и баланс подземных вод</a:t>
            </a:r>
            <a:r>
              <a:rPr lang="ru-RU" sz="1800" dirty="0" smtClean="0">
                <a:solidFill>
                  <a:prstClr val="black"/>
                </a:solidFill>
                <a:latin typeface="Arial Black" pitchFamily="34" charset="0"/>
              </a:rPr>
              <a:t>»</a:t>
            </a:r>
          </a:p>
          <a:p>
            <a:pPr marL="1440000">
              <a:buFont typeface="Wingdings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</a:rPr>
              <a:t>Государственный учет и баланс запасов МПВ</a:t>
            </a:r>
          </a:p>
          <a:p>
            <a:pPr marL="1440000">
              <a:buFont typeface="Wingdings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</a:rPr>
              <a:t>Статистическая отчетность </a:t>
            </a:r>
            <a:r>
              <a:rPr lang="ru-RU" sz="1800" dirty="0" err="1" smtClean="0">
                <a:solidFill>
                  <a:prstClr val="black"/>
                </a:solidFill>
              </a:rPr>
              <a:t>недропользователя</a:t>
            </a:r>
            <a:r>
              <a:rPr lang="ru-RU" sz="1800" dirty="0" smtClean="0">
                <a:solidFill>
                  <a:prstClr val="black"/>
                </a:solidFill>
              </a:rPr>
              <a:t> о </a:t>
            </a:r>
            <a:r>
              <a:rPr lang="ru-RU" sz="1800" dirty="0">
                <a:solidFill>
                  <a:prstClr val="black"/>
                </a:solidFill>
              </a:rPr>
              <a:t>выполнении условий пользования </a:t>
            </a:r>
            <a:r>
              <a:rPr lang="ru-RU" sz="1800" dirty="0" smtClean="0">
                <a:solidFill>
                  <a:prstClr val="black"/>
                </a:solidFill>
              </a:rPr>
              <a:t>недрами</a:t>
            </a:r>
          </a:p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prstClr val="black"/>
                </a:solidFill>
                <a:latin typeface="Arial Black" pitchFamily="34" charset="0"/>
              </a:rPr>
              <a:t>Портал </a:t>
            </a:r>
            <a:r>
              <a:rPr lang="ru-RU" sz="1800" dirty="0" err="1">
                <a:solidFill>
                  <a:prstClr val="black"/>
                </a:solidFill>
                <a:latin typeface="Arial Black" pitchFamily="34" charset="0"/>
              </a:rPr>
              <a:t>госуслуг</a:t>
            </a:r>
            <a:r>
              <a:rPr lang="ru-RU" sz="1800" dirty="0">
                <a:solidFill>
                  <a:prstClr val="black"/>
                </a:solidFill>
                <a:latin typeface="Arial Black" pitchFamily="34" charset="0"/>
              </a:rPr>
              <a:t> и функций </a:t>
            </a:r>
            <a:r>
              <a:rPr lang="ru-RU" sz="1800" dirty="0" err="1">
                <a:solidFill>
                  <a:prstClr val="black"/>
                </a:solidFill>
                <a:latin typeface="Arial Black" pitchFamily="34" charset="0"/>
              </a:rPr>
              <a:t>Роснедр</a:t>
            </a:r>
            <a:r>
              <a:rPr lang="ru-RU" sz="1800" dirty="0">
                <a:solidFill>
                  <a:prstClr val="black"/>
                </a:solidFill>
                <a:latin typeface="Arial Black" pitchFamily="34" charset="0"/>
              </a:rPr>
              <a:t> и Личный кабинет </a:t>
            </a:r>
            <a:r>
              <a:rPr lang="ru-RU" sz="1800" dirty="0" err="1" smtClean="0">
                <a:solidFill>
                  <a:prstClr val="black"/>
                </a:solidFill>
                <a:latin typeface="Arial Black" pitchFamily="34" charset="0"/>
              </a:rPr>
              <a:t>недропользователя</a:t>
            </a:r>
            <a:r>
              <a:rPr lang="ru-RU" sz="1800" dirty="0" smtClean="0">
                <a:solidFill>
                  <a:prstClr val="black"/>
                </a:solidFill>
                <a:latin typeface="Arial Black" pitchFamily="34" charset="0"/>
              </a:rPr>
              <a:t> (ЛК)</a:t>
            </a:r>
            <a:endParaRPr lang="ru-RU" sz="1800" dirty="0">
              <a:solidFill>
                <a:prstClr val="black"/>
              </a:solidFill>
              <a:latin typeface="Arial Black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8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429684" cy="529867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627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Arial Black" pitchFamily="34" charset="0"/>
              </a:rPr>
              <a:t>Преимущества ФГИС</a:t>
            </a:r>
            <a:br>
              <a:rPr lang="ru-RU" sz="2000" b="1" dirty="0" smtClean="0">
                <a:solidFill>
                  <a:schemeClr val="bg2"/>
                </a:solidFill>
                <a:latin typeface="Arial Black" pitchFamily="34" charset="0"/>
              </a:rPr>
            </a:br>
            <a:endParaRPr lang="ru-RU" sz="20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" y="1214421"/>
            <a:ext cx="8229600" cy="54130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Единая </a:t>
            </a:r>
            <a:r>
              <a:rPr lang="ru-RU" sz="1800" b="1" dirty="0">
                <a:solidFill>
                  <a:schemeClr val="bg1"/>
                </a:solidFill>
                <a:latin typeface="+mj-lt"/>
              </a:rPr>
              <a:t>централизованная база данных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– пополняемый из первоисточника (отделы лицензирования центрального аппарата и территориальных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органов)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в режиме </a:t>
            </a:r>
            <a:r>
              <a:rPr lang="ru-RU" sz="1600" dirty="0" err="1">
                <a:solidFill>
                  <a:schemeClr val="bg1"/>
                </a:solidFill>
                <a:latin typeface="+mj-lt"/>
              </a:rPr>
              <a:t>on-line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, федеральный информационный ресурс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Регламентированный удаленный доступ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для каждого </a:t>
            </a:r>
            <a:r>
              <a:rPr lang="ru-RU" sz="1600" dirty="0" err="1">
                <a:solidFill>
                  <a:schemeClr val="bg1"/>
                </a:solidFill>
                <a:latin typeface="+mj-lt"/>
              </a:rPr>
              <a:t>тероргана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Роснедр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, ТФГИ, органа власти субъектов РФ к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информации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для ведения учета по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его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территории</a:t>
            </a:r>
            <a:endParaRPr lang="ru-RU" sz="1800" dirty="0" smtClean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Разграничение </a:t>
            </a:r>
            <a:r>
              <a:rPr lang="ru-RU" sz="1800" b="1" dirty="0">
                <a:solidFill>
                  <a:schemeClr val="bg1"/>
                </a:solidFill>
                <a:latin typeface="+mj-lt"/>
              </a:rPr>
              <a:t>доступа 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согласно </a:t>
            </a:r>
            <a:r>
              <a:rPr lang="ru-RU" sz="1800" b="1" dirty="0">
                <a:solidFill>
                  <a:schemeClr val="bg1"/>
                </a:solidFill>
                <a:latin typeface="+mj-lt"/>
              </a:rPr>
              <a:t>уровню полномочий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территориально-административному уровню пользователей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Персональная ответственность исполнителей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за внесенную информацию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Простой</a:t>
            </a:r>
            <a:r>
              <a:rPr lang="ru-RU" sz="1800" b="1" dirty="0">
                <a:solidFill>
                  <a:schemeClr val="bg1"/>
                </a:solidFill>
                <a:latin typeface="+mj-lt"/>
              </a:rPr>
              <a:t>, доступный интерфейс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для пользователей без подготовки: специалистов отделов лицензирования, геологических фондов и организаций, срок освоения - несколько дней.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>
                <a:solidFill>
                  <a:schemeClr val="bg1"/>
                </a:solidFill>
                <a:latin typeface="+mj-lt"/>
              </a:rPr>
              <a:t>Встроенная 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Интернет-ГИС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для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оперативной визуализации данных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лицензирования в режиме удаленного доступа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на картографической основе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Обеспечение выполнения </a:t>
            </a:r>
            <a:r>
              <a:rPr lang="ru-RU" sz="1800" b="1" dirty="0" err="1" smtClean="0">
                <a:solidFill>
                  <a:schemeClr val="bg1"/>
                </a:solidFill>
                <a:latin typeface="+mj-lt"/>
              </a:rPr>
              <a:t>госуслуг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, удаленное предоставление информации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в системе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Роснедр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недропользователям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, контрольным госорганам (ФНС,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Росприроднадзор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и др.)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9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02163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0182" y="1214421"/>
            <a:ext cx="8639321" cy="5329961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67822"/>
            <a:ext cx="8497874" cy="785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Из ГЗ ТФГИ: «</a:t>
            </a:r>
            <a:r>
              <a:rPr lang="ru-RU" sz="2000" b="1" dirty="0" smtClean="0">
                <a:solidFill>
                  <a:schemeClr val="bg1"/>
                </a:solidFill>
              </a:rPr>
              <a:t>Ведение </a:t>
            </a:r>
            <a:r>
              <a:rPr lang="ru-RU" sz="2000" b="1" dirty="0">
                <a:solidFill>
                  <a:schemeClr val="bg1"/>
                </a:solidFill>
              </a:rPr>
              <a:t>ФГИС «Автоматизированная система </a:t>
            </a:r>
            <a:r>
              <a:rPr lang="ru-RU" sz="2000" b="1" dirty="0" smtClean="0">
                <a:solidFill>
                  <a:schemeClr val="bg1"/>
                </a:solidFill>
              </a:rPr>
              <a:t>лицензирования недропользования по </a:t>
            </a:r>
            <a:r>
              <a:rPr lang="ru-RU" sz="2000" b="1" dirty="0">
                <a:solidFill>
                  <a:schemeClr val="bg1"/>
                </a:solidFill>
              </a:rPr>
              <a:t>территории федерального </a:t>
            </a:r>
            <a:r>
              <a:rPr lang="ru-RU" sz="2000" b="1" dirty="0" smtClean="0">
                <a:solidFill>
                  <a:schemeClr val="bg1"/>
                </a:solidFill>
              </a:rPr>
              <a:t>округа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287" y="2115920"/>
            <a:ext cx="5874216" cy="436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570854"/>
            <a:ext cx="8060267" cy="402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2"/>
                </a:solidFill>
                <a:latin typeface="Arial Black" pitchFamily="34" charset="0"/>
              </a:rPr>
              <a:t>ФГИС АСЛН</a:t>
            </a:r>
            <a:endParaRPr lang="ru-RU" sz="2000" dirty="0">
              <a:solidFill>
                <a:schemeClr val="bg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0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3"/>
            <a:ext cx="9144000" cy="806809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5789" y="1337594"/>
            <a:ext cx="8801955" cy="52383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53194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направления информатизации лицензирования (текущее состояние)</a:t>
            </a:r>
            <a:endParaRPr lang="ru-RU" sz="20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48" y="1405607"/>
            <a:ext cx="9172250" cy="4571469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1800" i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Автоматизация учета и сопровождение процессов:</a:t>
            </a:r>
          </a:p>
          <a:p>
            <a:pPr>
              <a:spcBef>
                <a:spcPts val="120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Планирование 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лицензирования участков 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недр</a:t>
            </a:r>
            <a:r>
              <a:rPr lang="en-US" sz="18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(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приказ </a:t>
            </a:r>
            <a:r>
              <a:rPr lang="ru-RU" sz="1400" b="1" dirty="0" err="1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Роснедр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 №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47 от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01.02.2017) 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Заявки 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и перечни на геологическое изучение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(приказ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МПР №583 от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10.11.2016) 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Конкурсы и Аукционы на пользование 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недрами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(письмо </a:t>
            </a:r>
            <a:r>
              <a:rPr lang="ru-RU" sz="1400" b="1" dirty="0" err="1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Роснедр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 №СА-04-30/3543 от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06.04.2016) 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Реестры лицензий (ТПИ, УВС, ПВ и др.)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(приказ </a:t>
            </a:r>
            <a:r>
              <a:rPr lang="ru-RU" sz="1400" b="1" dirty="0" err="1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Роснедр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 №353 от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05.04.2011) 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Досрочное 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прекращение права 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пользования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(письмо </a:t>
            </a:r>
            <a:r>
              <a:rPr lang="ru-RU" sz="1400" b="1" dirty="0" err="1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Роснедр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 №СА-04-30</a:t>
            </a:r>
            <a:r>
              <a:rPr lang="en-US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/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3261 от 29.03.2016)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Экспертиза запасов 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ГКЗ/ТКЗ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(распоряжение </a:t>
            </a:r>
            <a:r>
              <a:rPr lang="ru-RU" sz="1400" b="1" dirty="0" err="1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Роснедр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№ВП-04-30/4948 от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30.04.2014) 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Экспертиза проектов разработки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(распоряжение </a:t>
            </a:r>
            <a:r>
              <a:rPr lang="ru-RU" sz="1400" b="1" dirty="0" err="1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Роснедр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 №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ВП-04-30/4948)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Экспертиза проектов на геологическое 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изучение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(приказ </a:t>
            </a:r>
            <a:r>
              <a:rPr lang="ru-RU" sz="1400" b="1" dirty="0" err="1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Роснедр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 №498 от 03.09.2014)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Межведомственное электронное 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взаимодействие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(№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210-ФЗ от 27.07.2010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приказ </a:t>
            </a:r>
            <a:r>
              <a:rPr lang="ru-RU" sz="1400" b="1" dirty="0" err="1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Роснедр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 №593 от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16.07.2013) 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200" b="1" dirty="0" smtClean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2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429684" cy="500066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454"/>
            <a:ext cx="8060267" cy="40281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  <a:t>ФГИС АСЛН. Сбор протоколов </a:t>
            </a:r>
            <a:endParaRPr lang="ru-RU" sz="24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5024"/>
            <a:ext cx="8229600" cy="9623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8680" y="2607174"/>
            <a:ext cx="5020920" cy="356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367822"/>
            <a:ext cx="8497874" cy="1239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Из ГЗ ТФГИ: </a:t>
            </a:r>
            <a:r>
              <a:rPr lang="ru-RU" sz="2000" dirty="0">
                <a:solidFill>
                  <a:schemeClr val="bg1"/>
                </a:solidFill>
              </a:rPr>
              <a:t>«</a:t>
            </a:r>
            <a:r>
              <a:rPr lang="ru-RU" sz="1800" b="1" dirty="0">
                <a:solidFill>
                  <a:schemeClr val="bg1"/>
                </a:solidFill>
              </a:rPr>
              <a:t>Внесение информации </a:t>
            </a:r>
            <a:r>
              <a:rPr lang="ru-RU" sz="1800" b="1" dirty="0" smtClean="0">
                <a:solidFill>
                  <a:schemeClr val="bg1"/>
                </a:solidFill>
              </a:rPr>
              <a:t>на основе технологии удаленного </a:t>
            </a:r>
            <a:r>
              <a:rPr lang="ru-RU" sz="1800" b="1" dirty="0">
                <a:solidFill>
                  <a:schemeClr val="bg1"/>
                </a:solidFill>
              </a:rPr>
              <a:t>сбора </a:t>
            </a:r>
            <a:r>
              <a:rPr lang="ru-RU" sz="1800" b="1" dirty="0" smtClean="0">
                <a:solidFill>
                  <a:schemeClr val="bg1"/>
                </a:solidFill>
              </a:rPr>
              <a:t>по протоколам государственной экспертизы запасов и проектам разработки месторождений, предоставленным Департаментом по недропользованию и органами государственной власти субъектов РФ по всем видам ПИ в объеме поступлений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0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429684" cy="500066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454"/>
            <a:ext cx="8060267" cy="40281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/>
                </a:solidFill>
                <a:latin typeface="Arial Black" pitchFamily="34" charset="0"/>
              </a:rPr>
              <a:t>ФГИС АСЛН. Сбор </a:t>
            </a:r>
            <a:r>
              <a:rPr lang="ru-RU" sz="2000" dirty="0" err="1" smtClean="0">
                <a:solidFill>
                  <a:schemeClr val="bg2"/>
                </a:solidFill>
                <a:latin typeface="Arial Black" pitchFamily="34" charset="0"/>
              </a:rPr>
              <a:t>статотчетности</a:t>
            </a:r>
            <a:r>
              <a:rPr lang="ru-RU" sz="2000" dirty="0" smtClean="0">
                <a:solidFill>
                  <a:schemeClr val="bg2"/>
                </a:solidFill>
                <a:latin typeface="Arial Black" pitchFamily="34" charset="0"/>
              </a:rPr>
              <a:t> </a:t>
            </a:r>
            <a:endParaRPr lang="ru-RU" sz="20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5024"/>
            <a:ext cx="8229600" cy="17406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268" y="2750757"/>
            <a:ext cx="6545191" cy="330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1367823"/>
            <a:ext cx="8497874" cy="148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Из ГЗ ТФГИ</a:t>
            </a:r>
            <a:r>
              <a:rPr lang="ru-RU" sz="2000" dirty="0" smtClean="0">
                <a:solidFill>
                  <a:schemeClr val="bg1"/>
                </a:solidFill>
              </a:rPr>
              <a:t>: «</a:t>
            </a:r>
            <a:r>
              <a:rPr lang="ru-RU" sz="1800" b="1" dirty="0" smtClean="0">
                <a:solidFill>
                  <a:schemeClr val="bg1"/>
                </a:solidFill>
              </a:rPr>
              <a:t>Сбор и обработка данных государственной статистической отчетности </a:t>
            </a:r>
            <a:r>
              <a:rPr lang="ru-RU" sz="1800" b="1" dirty="0" err="1" smtClean="0">
                <a:solidFill>
                  <a:schemeClr val="bg1"/>
                </a:solidFill>
              </a:rPr>
              <a:t>недропользователей</a:t>
            </a:r>
            <a:r>
              <a:rPr lang="ru-RU" sz="1800" b="1" dirty="0" smtClean="0">
                <a:solidFill>
                  <a:schemeClr val="bg1"/>
                </a:solidFill>
              </a:rPr>
              <a:t> 2-ЛС по субъектам РФ федерального округа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2-ЛС – сбор, сканирование и предоставление в РГФ</a:t>
            </a:r>
          </a:p>
        </p:txBody>
      </p:sp>
    </p:spTree>
    <p:extLst>
      <p:ext uri="{BB962C8B-B14F-4D97-AF65-F5344CB8AC3E}">
        <p14:creationId xmlns:p14="http://schemas.microsoft.com/office/powerpoint/2010/main" xmlns="" val="38892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9144000" cy="57150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99308"/>
            <a:ext cx="8429684" cy="5526444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/>
              <a:t>Из пяти округов формы 2-ЛС не представили:</a:t>
            </a:r>
            <a:endParaRPr lang="ru-RU" dirty="0"/>
          </a:p>
          <a:p>
            <a:r>
              <a:rPr lang="ru-RU" dirty="0"/>
              <a:t>ЦФО: Костромская обл., Липецкая обл., </a:t>
            </a:r>
          </a:p>
          <a:p>
            <a:r>
              <a:rPr lang="ru-RU" dirty="0"/>
              <a:t>СЗФО: Псковская обл., Вологодская обл., </a:t>
            </a:r>
          </a:p>
          <a:p>
            <a:r>
              <a:rPr lang="ru-RU" dirty="0"/>
              <a:t>ЮФО: Краснодарский край, </a:t>
            </a:r>
          </a:p>
          <a:p>
            <a:r>
              <a:rPr lang="ru-RU" dirty="0" smtClean="0"/>
              <a:t>СКФО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454"/>
            <a:ext cx="8060267" cy="40281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Arial Black" pitchFamily="34" charset="0"/>
              </a:rPr>
              <a:t>ФГИС АСЛН. Сбор </a:t>
            </a:r>
            <a:r>
              <a:rPr lang="ru-RU" sz="2000" dirty="0" err="1" smtClean="0">
                <a:solidFill>
                  <a:schemeClr val="bg2"/>
                </a:solidFill>
                <a:latin typeface="Arial Black" pitchFamily="34" charset="0"/>
              </a:rPr>
              <a:t>статотчетности</a:t>
            </a:r>
            <a:r>
              <a:rPr lang="ru-RU" sz="2000" dirty="0" smtClean="0">
                <a:solidFill>
                  <a:schemeClr val="bg2"/>
                </a:solidFill>
                <a:latin typeface="Arial Black" pitchFamily="34" charset="0"/>
              </a:rPr>
              <a:t> 2-ЛС</a:t>
            </a:r>
            <a:endParaRPr lang="ru-RU" sz="2000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5024"/>
            <a:ext cx="8229600" cy="17406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367823"/>
            <a:ext cx="8497874" cy="148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4569802"/>
              </p:ext>
            </p:extLst>
          </p:nvPr>
        </p:nvGraphicFramePr>
        <p:xfrm>
          <a:off x="921719" y="853647"/>
          <a:ext cx="6899802" cy="3108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246"/>
                <a:gridCol w="1442914"/>
                <a:gridCol w="1090387"/>
                <a:gridCol w="1033777"/>
                <a:gridCol w="939856"/>
                <a:gridCol w="961728"/>
                <a:gridCol w="1070894"/>
              </a:tblGrid>
              <a:tr h="1212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п\п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Территориальный орган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субъекта РФ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действующих лицензий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лицензий с отчетностью 2-ЛС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отчетности по лицензиям,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2-ЛС поданы на 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бумажном носителе (</a:t>
                      </a:r>
                      <a:r>
                        <a:rPr lang="en-US" sz="1200">
                          <a:effectLst/>
                        </a:rPr>
                        <a:t>web</a:t>
                      </a:r>
                      <a:r>
                        <a:rPr lang="ru-RU" sz="1200">
                          <a:effectLst/>
                        </a:rPr>
                        <a:t>) ТПИ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ожидаемой отчетности по лицензиям,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ЦФО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30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46,6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СЗФО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50,4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64,9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0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ЮФО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62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7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СКФО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ПФО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7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по пяти округам: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895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65,3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3715" y="4053996"/>
            <a:ext cx="72623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chemeClr val="bg1"/>
                </a:solidFill>
                <a:latin typeface="+mj-lt"/>
              </a:rPr>
              <a:t>Из пяти округов формы 2-ЛС </a:t>
            </a:r>
            <a:r>
              <a:rPr lang="ru-RU" sz="1600" b="1" u="sng" dirty="0" smtClean="0">
                <a:solidFill>
                  <a:schemeClr val="bg1"/>
                </a:solidFill>
                <a:latin typeface="+mj-lt"/>
              </a:rPr>
              <a:t>по ТПИ не поступили: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ЦФО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 	Костромская область 	Липецкая область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СЗФО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	Псковская область 	Вологодская область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ЮФО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	Краснодарский край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СКФО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	Республика Ингушетия</a:t>
            </a:r>
            <a:r>
              <a:rPr lang="ru-RU" sz="1600" dirty="0" smtClean="0">
                <a:solidFill>
                  <a:schemeClr val="bg1"/>
                </a:solidFill>
              </a:rPr>
              <a:t>	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0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Начальная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Words>1465</Words>
  <Application>Microsoft Office PowerPoint</Application>
  <PresentationFormat>Экран (4:3)</PresentationFormat>
  <Paragraphs>273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Начальная</vt:lpstr>
      <vt:lpstr>«Оперативный учет и мониторинг состояния фонда недр и недропользования на основе  ФГИС» </vt:lpstr>
      <vt:lpstr>Оперативный сбор и предоставление информации о недрах и недропользовании </vt:lpstr>
      <vt:lpstr>Оперативные отраслевые ФГИС</vt:lpstr>
      <vt:lpstr>Преимущества ФГИС </vt:lpstr>
      <vt:lpstr>Слайд 5</vt:lpstr>
      <vt:lpstr>Основные направления информатизации лицензирования (текущее состояние)</vt:lpstr>
      <vt:lpstr>ФГИС АСЛН. Сбор протоколов </vt:lpstr>
      <vt:lpstr>ФГИС АСЛН. Сбор статотчетности </vt:lpstr>
      <vt:lpstr>ФГИС АСЛН. Сбор статотчетности 2-ЛС</vt:lpstr>
      <vt:lpstr>ФГИС АСЛН. Сбор статотчетности 2-ЛС</vt:lpstr>
      <vt:lpstr>ФГИС «Учет и баланс подземных вод»</vt:lpstr>
      <vt:lpstr>ФГИС «Учет и баланс подземных вод»</vt:lpstr>
      <vt:lpstr>ФГИС «Учет и баланс подземных вод»</vt:lpstr>
      <vt:lpstr>ФГИС «Учет и баланс подземных вод». Сбор статотчетности</vt:lpstr>
      <vt:lpstr>Слайд 15</vt:lpstr>
      <vt:lpstr>ФГИС «Учет и баланс подземных вод». Сбор статотчетности 3-ЛС, 4-ЛС</vt:lpstr>
      <vt:lpstr>ФГИС Портал ГУ и ЛК</vt:lpstr>
      <vt:lpstr>Контроль наполнения и качества информации  в АСЛН</vt:lpstr>
      <vt:lpstr>Проблемы ведения учета</vt:lpstr>
      <vt:lpstr>Проблемы ведения учета</vt:lpstr>
      <vt:lpstr>Основные направления информатизации (перспектива)</vt:lpstr>
      <vt:lpstr>Сбор и обработка форм государственной статистической отчетности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ФГУП ГНЦ РФ ВНИИгеосистем</dc:title>
  <dc:creator>user</dc:creator>
  <cp:lastModifiedBy>Татьяна А. Андрианова</cp:lastModifiedBy>
  <cp:revision>118</cp:revision>
  <cp:lastPrinted>2013-02-19T06:13:23Z</cp:lastPrinted>
  <dcterms:created xsi:type="dcterms:W3CDTF">2013-02-14T13:43:30Z</dcterms:created>
  <dcterms:modified xsi:type="dcterms:W3CDTF">2018-04-23T08:32:46Z</dcterms:modified>
</cp:coreProperties>
</file>